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3" r:id="rId6"/>
    <p:sldId id="261" r:id="rId7"/>
    <p:sldId id="262" r:id="rId8"/>
    <p:sldId id="263" r:id="rId9"/>
    <p:sldId id="298" r:id="rId10"/>
    <p:sldId id="297" r:id="rId11"/>
    <p:sldId id="299" r:id="rId12"/>
    <p:sldId id="295" r:id="rId13"/>
    <p:sldId id="270" r:id="rId14"/>
    <p:sldId id="265" r:id="rId15"/>
    <p:sldId id="264" r:id="rId16"/>
    <p:sldId id="271" r:id="rId17"/>
    <p:sldId id="272" r:id="rId18"/>
    <p:sldId id="302" r:id="rId19"/>
    <p:sldId id="303" r:id="rId20"/>
    <p:sldId id="304" r:id="rId21"/>
    <p:sldId id="300" r:id="rId22"/>
    <p:sldId id="305" r:id="rId23"/>
    <p:sldId id="278" r:id="rId24"/>
    <p:sldId id="266" r:id="rId25"/>
    <p:sldId id="277" r:id="rId26"/>
    <p:sldId id="306" r:id="rId27"/>
    <p:sldId id="282" r:id="rId28"/>
    <p:sldId id="296" r:id="rId29"/>
    <p:sldId id="307" r:id="rId30"/>
    <p:sldId id="308" r:id="rId31"/>
    <p:sldId id="309" r:id="rId32"/>
    <p:sldId id="290" r:id="rId33"/>
    <p:sldId id="286" r:id="rId34"/>
    <p:sldId id="301" r:id="rId35"/>
    <p:sldId id="287" r:id="rId36"/>
    <p:sldId id="288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294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14" autoAdjust="0"/>
  </p:normalViewPr>
  <p:slideViewPr>
    <p:cSldViewPr>
      <p:cViewPr>
        <p:scale>
          <a:sx n="90" d="100"/>
          <a:sy n="90" d="100"/>
        </p:scale>
        <p:origin x="-1404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 and Matching Logic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962400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Grigore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Rosu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University of Illinois at Urbana-Champaign</a:t>
            </a:r>
          </a:p>
          <a:p>
            <a:endParaRPr lang="en-US" dirty="0" smtClean="0"/>
          </a:p>
          <a:p>
            <a:r>
              <a:rPr lang="en-US" dirty="0" smtClean="0"/>
              <a:t>Joint work with the FSL group at UIUC (USA) and the FMSE group at UAIC (Romania)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</a:t>
            </a:r>
            <a:r>
              <a:rPr lang="en-US" dirty="0" err="1" smtClean="0"/>
              <a:t>Denotational</a:t>
            </a:r>
            <a:r>
              <a:rPr lang="en-US" dirty="0" smtClean="0"/>
              <a:t> Semantics-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Reasonable trade-offs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Mathematical model, somehow compositional</a:t>
            </a:r>
          </a:p>
          <a:p>
            <a:r>
              <a:rPr lang="en-US" dirty="0" smtClean="0"/>
              <a:t>Not very executable</a:t>
            </a:r>
          </a:p>
          <a:p>
            <a:pPr lvl="1"/>
            <a:r>
              <a:rPr lang="en-US" dirty="0" smtClean="0"/>
              <a:t>factorial(5) crashes </a:t>
            </a:r>
            <a:r>
              <a:rPr lang="en-US" dirty="0" err="1" smtClean="0"/>
              <a:t>Papaspyrou’s</a:t>
            </a:r>
            <a:r>
              <a:rPr lang="en-US" dirty="0" smtClean="0"/>
              <a:t> C semantics</a:t>
            </a:r>
          </a:p>
          <a:p>
            <a:r>
              <a:rPr lang="en-US" dirty="0" smtClean="0"/>
              <a:t>Not very good for verification</a:t>
            </a:r>
          </a:p>
          <a:p>
            <a:r>
              <a:rPr lang="en-US" dirty="0" smtClean="0"/>
              <a:t>Poor for concurrency</a:t>
            </a:r>
          </a:p>
          <a:p>
            <a:r>
              <a:rPr lang="en-US" dirty="0" smtClean="0"/>
              <a:t>Requires expert knowledge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-The Chemical Abstract Machine-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CHAM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Intuitive computational model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True concurrency (like in nature)</a:t>
            </a:r>
          </a:p>
          <a:p>
            <a:r>
              <a:rPr lang="en-US" dirty="0" smtClean="0"/>
              <a:t>No machine support</a:t>
            </a:r>
          </a:p>
          <a:p>
            <a:pPr lvl="1"/>
            <a:r>
              <a:rPr lang="en-US" dirty="0" smtClean="0"/>
              <a:t>It would be very hard, because of its airlock</a:t>
            </a:r>
          </a:p>
          <a:p>
            <a:r>
              <a:rPr lang="en-US" dirty="0" smtClean="0"/>
              <a:t>Not appropriate for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 </a:t>
            </a:r>
            <a:br>
              <a:rPr lang="en-US" dirty="0" smtClean="0"/>
            </a:br>
            <a:r>
              <a:rPr lang="en-US" dirty="0" smtClean="0"/>
              <a:t>-Floyd-Hoare Logic-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Good for program verification</a:t>
            </a:r>
          </a:p>
          <a:p>
            <a:r>
              <a:rPr lang="en-US" dirty="0" smtClean="0"/>
              <a:t>Requires encodings of structural program configuration properties as predicates</a:t>
            </a:r>
          </a:p>
          <a:p>
            <a:pPr lvl="1"/>
            <a:r>
              <a:rPr lang="en-US" dirty="0" smtClean="0"/>
              <a:t>Heap, stacks, input/output, etc.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raming is hard to deal with</a:t>
            </a:r>
          </a:p>
          <a:p>
            <a:r>
              <a:rPr lang="en-US" dirty="0" smtClean="0"/>
              <a:t>Not based on a formal executable semantics</a:t>
            </a:r>
          </a:p>
          <a:p>
            <a:pPr lvl="1"/>
            <a:r>
              <a:rPr lang="en-US" dirty="0" smtClean="0"/>
              <a:t>Thus, hard to test</a:t>
            </a:r>
          </a:p>
          <a:p>
            <a:pPr lvl="1"/>
            <a:r>
              <a:rPr lang="en-US" dirty="0" smtClean="0"/>
              <a:t>Semantic errors found by proving wrong properties</a:t>
            </a:r>
          </a:p>
          <a:p>
            <a:pPr lvl="1"/>
            <a:r>
              <a:rPr lang="en-US" dirty="0" smtClean="0"/>
              <a:t>Soundness rarely or never proved in practice</a:t>
            </a:r>
          </a:p>
          <a:p>
            <a:r>
              <a:rPr lang="en-US" dirty="0" smtClean="0"/>
              <a:t>Implementations of Floyd-Hoare verifiers for real languages still an art, who few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Towards a Better Semantic Approach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Point: Rewriting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Meseguer</a:t>
            </a:r>
            <a:r>
              <a:rPr lang="en-US" dirty="0" smtClean="0"/>
              <a:t> (late 80s, early 90s)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Any logic can be represented in RL (it is reflective)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Quite efficiently; Maude often outperforms SML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Modular</a:t>
            </a:r>
          </a:p>
          <a:p>
            <a:pPr lvl="1"/>
            <a:r>
              <a:rPr lang="en-US" dirty="0" smtClean="0"/>
              <a:t>Allows rules to only “match” what they need</a:t>
            </a:r>
          </a:p>
          <a:p>
            <a:r>
              <a:rPr lang="en-US" dirty="0" smtClean="0"/>
              <a:t>Can potentially serve as a </a:t>
            </a:r>
            <a:r>
              <a:rPr lang="en-US" dirty="0" smtClean="0">
                <a:solidFill>
                  <a:srgbClr val="FF0000"/>
                </a:solidFill>
              </a:rPr>
              <a:t>program logic</a:t>
            </a:r>
          </a:p>
          <a:p>
            <a:pPr lvl="1"/>
            <a:r>
              <a:rPr lang="en-US" dirty="0" smtClean="0"/>
              <a:t>Admits initial model semantics, so it is amenable for inductive or fixed-point proofs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Rewriting Logic Semantics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Project started jointly with </a:t>
            </a:r>
            <a:r>
              <a:rPr lang="en-US" dirty="0" err="1" smtClean="0"/>
              <a:t>Meseguer</a:t>
            </a:r>
            <a:r>
              <a:rPr lang="en-US" dirty="0" smtClean="0"/>
              <a:t> in 2003-4</a:t>
            </a:r>
          </a:p>
          <a:p>
            <a:r>
              <a:rPr lang="en-US" dirty="0" smtClean="0"/>
              <a:t>Idea: </a:t>
            </a:r>
            <a:r>
              <a:rPr lang="en-US" dirty="0" smtClean="0">
                <a:solidFill>
                  <a:srgbClr val="FF0000"/>
                </a:solidFill>
              </a:rPr>
              <a:t>Define the semantics of a programming language as a rewrite theory (set of rules)</a:t>
            </a:r>
          </a:p>
          <a:p>
            <a:r>
              <a:rPr lang="en-US" dirty="0" smtClean="0"/>
              <a:t>Showed that most executable semantics approaches can be framed as rewrite logic semantics (Modular/</a:t>
            </a:r>
            <a:r>
              <a:rPr lang="en-US" dirty="0" err="1" smtClean="0"/>
              <a:t>SmallStep</a:t>
            </a:r>
            <a:r>
              <a:rPr lang="en-US" dirty="0" smtClean="0"/>
              <a:t>/</a:t>
            </a:r>
            <a:r>
              <a:rPr lang="en-US" dirty="0" err="1" smtClean="0"/>
              <a:t>BigStep</a:t>
            </a:r>
            <a:r>
              <a:rPr lang="en-US" dirty="0" smtClean="0"/>
              <a:t> SOS, evaluation contexts, continuation-based, etc.)</a:t>
            </a:r>
          </a:p>
          <a:p>
            <a:pPr lvl="1"/>
            <a:r>
              <a:rPr lang="en-US" dirty="0" smtClean="0"/>
              <a:t>But they still had their inherent limitations</a:t>
            </a:r>
          </a:p>
          <a:p>
            <a:r>
              <a:rPr lang="en-US" dirty="0" smtClean="0"/>
              <a:t>Appropriate techniques/methodologies needed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 Framework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k-framework.org</a:t>
            </a:r>
            <a:endParaRPr lang="en-US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tool-supported rewrite-based framework for defining programming language semantics</a:t>
            </a:r>
          </a:p>
          <a:p>
            <a:r>
              <a:rPr lang="en-US" dirty="0" smtClean="0"/>
              <a:t>Inspired from rewriting logic</a:t>
            </a:r>
          </a:p>
          <a:p>
            <a:r>
              <a:rPr lang="en-US" dirty="0" smtClean="0"/>
              <a:t>Used regularly in teaching</a:t>
            </a:r>
          </a:p>
          <a:p>
            <a:r>
              <a:rPr lang="en-US" dirty="0" smtClean="0"/>
              <a:t>Main ideas:</a:t>
            </a:r>
          </a:p>
          <a:p>
            <a:pPr lvl="1"/>
            <a:r>
              <a:rPr lang="en-US" dirty="0" smtClean="0"/>
              <a:t>Represent program configurations as a potentially </a:t>
            </a:r>
            <a:r>
              <a:rPr lang="en-US" dirty="0" smtClean="0">
                <a:solidFill>
                  <a:srgbClr val="FF0000"/>
                </a:solidFill>
              </a:rPr>
              <a:t>nested structure of cells </a:t>
            </a:r>
            <a:r>
              <a:rPr lang="en-US" dirty="0" smtClean="0"/>
              <a:t>(like in the CHAM)</a:t>
            </a:r>
          </a:p>
          <a:p>
            <a:pPr lvl="1"/>
            <a:r>
              <a:rPr lang="en-US" dirty="0" smtClean="0"/>
              <a:t>Flatten syntax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into special </a:t>
            </a:r>
            <a:r>
              <a:rPr lang="en-US" dirty="0" smtClean="0">
                <a:solidFill>
                  <a:srgbClr val="FF0000"/>
                </a:solidFill>
              </a:rPr>
              <a:t>computational structures </a:t>
            </a:r>
            <a:r>
              <a:rPr lang="en-US" dirty="0" smtClean="0"/>
              <a:t>(like in refocusing for evaluation contexts)</a:t>
            </a:r>
          </a:p>
          <a:p>
            <a:pPr lvl="1"/>
            <a:r>
              <a:rPr lang="en-US" dirty="0" smtClean="0"/>
              <a:t>Define the semantics of each language construct by </a:t>
            </a:r>
            <a:r>
              <a:rPr lang="en-US" dirty="0" smtClean="0">
                <a:solidFill>
                  <a:srgbClr val="FF0000"/>
                </a:solidFill>
              </a:rPr>
              <a:t>semantic rules </a:t>
            </a:r>
            <a:r>
              <a:rPr lang="en-US" dirty="0" smtClean="0"/>
              <a:t>(a small number, typically 1 or 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1124712" y="2590800"/>
            <a:ext cx="6723888" cy="1752600"/>
            <a:chOff x="1124712" y="2590800"/>
            <a:chExt cx="6723888" cy="1752600"/>
          </a:xfrm>
        </p:grpSpPr>
        <p:sp>
          <p:nvSpPr>
            <p:cNvPr id="3" name="Rounded Rectangle 2"/>
            <p:cNvSpPr/>
            <p:nvPr/>
          </p:nvSpPr>
          <p:spPr>
            <a:xfrm>
              <a:off x="1124712" y="2834640"/>
              <a:ext cx="457200" cy="762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2362200" y="2590800"/>
              <a:ext cx="5486400" cy="1752600"/>
            </a:xfrm>
            <a:prstGeom prst="wedgeRoundRectCallout">
              <a:avLst>
                <a:gd name="adj1" fmla="val -64169"/>
                <a:gd name="adj2" fmla="val -34179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2743200"/>
              <a:ext cx="48813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Syntax declared using annotated BNF </a:t>
              </a:r>
              <a:endParaRPr lang="en-US" sz="24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38400" y="3276600"/>
              <a:ext cx="2571750" cy="381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75200" y="3657600"/>
              <a:ext cx="292100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7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90600" y="1609344"/>
            <a:ext cx="7772400" cy="4562856"/>
            <a:chOff x="990600" y="1609344"/>
            <a:chExt cx="7772400" cy="4562856"/>
          </a:xfrm>
        </p:grpSpPr>
        <p:sp>
          <p:nvSpPr>
            <p:cNvPr id="3" name="Rounded Rectangle 2"/>
            <p:cNvSpPr/>
            <p:nvPr/>
          </p:nvSpPr>
          <p:spPr>
            <a:xfrm>
              <a:off x="3657600" y="1609344"/>
              <a:ext cx="1828800" cy="5334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990600" y="2590800"/>
              <a:ext cx="7772400" cy="3581400"/>
            </a:xfrm>
            <a:prstGeom prst="wedgeRoundRectCallout">
              <a:avLst>
                <a:gd name="adj1" fmla="val -9319"/>
                <a:gd name="adj2" fmla="val -62325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00200" y="2902803"/>
              <a:ext cx="64872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Configuration  given as a nested cell structure.</a:t>
              </a:r>
            </a:p>
            <a:p>
              <a:r>
                <a:rPr lang="en-US" sz="2400" dirty="0" smtClean="0"/>
                <a:t>Leaves can be sets, </a:t>
              </a:r>
              <a:r>
                <a:rPr lang="en-US" sz="2400" dirty="0" err="1" smtClean="0"/>
                <a:t>multisets</a:t>
              </a:r>
              <a:r>
                <a:rPr lang="en-US" sz="2400" dirty="0" smtClean="0"/>
                <a:t>, lists, maps, or syntax</a:t>
              </a:r>
              <a:endParaRPr lang="en-US" sz="2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6800" y="3823716"/>
              <a:ext cx="7528560" cy="2119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3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… could it be that, after 40 years of program verification, we still lack the right semantically grounded program verification foundation?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54197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5865" y="4343400"/>
            <a:ext cx="229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Hoare logic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3240137"/>
            <a:ext cx="2138327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00B0F0"/>
                </a:solidFill>
              </a:rPr>
              <a:t>?</a:t>
            </a:r>
            <a:endParaRPr lang="en-US" sz="23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Complete K Definition of </a:t>
            </a:r>
            <a:r>
              <a:rPr lang="en-US" dirty="0" err="1" smtClean="0"/>
              <a:t>KernelC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39781" y="1371600"/>
            <a:ext cx="7658475" cy="5486400"/>
            <a:chOff x="739781" y="1371600"/>
            <a:chExt cx="7658475" cy="5486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781" y="1371600"/>
              <a:ext cx="1698619" cy="54864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4288" y="1371600"/>
              <a:ext cx="2293112" cy="510311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800" y="1371600"/>
              <a:ext cx="1616456" cy="499033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749040" y="2788920"/>
            <a:ext cx="5318760" cy="3611880"/>
            <a:chOff x="3749040" y="2788920"/>
            <a:chExt cx="5318760" cy="3611880"/>
          </a:xfrm>
        </p:grpSpPr>
        <p:sp>
          <p:nvSpPr>
            <p:cNvPr id="3" name="Rounded Rectangle 2"/>
            <p:cNvSpPr/>
            <p:nvPr/>
          </p:nvSpPr>
          <p:spPr>
            <a:xfrm>
              <a:off x="3749040" y="2788920"/>
              <a:ext cx="609600" cy="30480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 useBgFill="1">
          <p:nvSpPr>
            <p:cNvPr id="6" name="Rounded Rectangular Callout 5"/>
            <p:cNvSpPr/>
            <p:nvPr/>
          </p:nvSpPr>
          <p:spPr>
            <a:xfrm>
              <a:off x="4343400" y="3276600"/>
              <a:ext cx="4724400" cy="3124200"/>
            </a:xfrm>
            <a:prstGeom prst="wedgeRoundRectCallout">
              <a:avLst>
                <a:gd name="adj1" fmla="val -56586"/>
                <a:gd name="adj2" fmla="val -55657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0172" y="3505200"/>
              <a:ext cx="43452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Semantic rules given contextually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72000" y="5486400"/>
              <a:ext cx="41825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&lt;k&gt; X = V =&gt; V …&lt;/k&gt;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&lt;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&gt;… X |-&gt; (_ =&gt; V) …&lt;/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9032" y="4038600"/>
              <a:ext cx="2944368" cy="1472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6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Semantics are 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Executable, help language designers</a:t>
            </a:r>
          </a:p>
          <a:p>
            <a:r>
              <a:rPr lang="en-US" dirty="0" smtClean="0"/>
              <a:t>Make teaching PL concepts hands-on and fun</a:t>
            </a:r>
          </a:p>
          <a:p>
            <a:r>
              <a:rPr lang="en-US" dirty="0" smtClean="0"/>
              <a:t>Currently compiled into</a:t>
            </a:r>
          </a:p>
          <a:p>
            <a:pPr lvl="1"/>
            <a:r>
              <a:rPr lang="en-US" dirty="0" smtClean="0"/>
              <a:t>Maude, for execution, debugging, model checking</a:t>
            </a:r>
          </a:p>
          <a:p>
            <a:pPr lvl="1"/>
            <a:r>
              <a:rPr lang="en-US" dirty="0" smtClean="0"/>
              <a:t>Latex, for human inspection and understanding</a:t>
            </a:r>
          </a:p>
          <a:p>
            <a:r>
              <a:rPr lang="en-US" dirty="0" smtClean="0"/>
              <a:t>Plans to be compiled to</a:t>
            </a:r>
          </a:p>
          <a:p>
            <a:pPr lvl="1"/>
            <a:r>
              <a:rPr lang="en-US" dirty="0" smtClean="0"/>
              <a:t>OCAML, for fast execution</a:t>
            </a:r>
          </a:p>
          <a:p>
            <a:pPr lvl="1"/>
            <a:r>
              <a:rPr lang="en-US" dirty="0" smtClean="0"/>
              <a:t>COQ, for meta-property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Medium-Size K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semantics of SIMPLE on the “K and Matching Logic”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6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Besides smaller and paradigmatic teaching </a:t>
            </a:r>
          </a:p>
          <a:p>
            <a:pPr>
              <a:buNone/>
            </a:pPr>
            <a:r>
              <a:rPr lang="en-US" dirty="0" smtClean="0"/>
              <a:t>languages, several larger languages were defined</a:t>
            </a:r>
          </a:p>
          <a:p>
            <a:r>
              <a:rPr lang="en-US" dirty="0" smtClean="0"/>
              <a:t>Scheme :  by Pat Meredith</a:t>
            </a:r>
          </a:p>
          <a:p>
            <a:r>
              <a:rPr lang="en-US" dirty="0" smtClean="0"/>
              <a:t>Java 1.4 : by </a:t>
            </a:r>
            <a:r>
              <a:rPr lang="en-US" dirty="0" err="1" smtClean="0"/>
              <a:t>Feng</a:t>
            </a:r>
            <a:r>
              <a:rPr lang="en-US" dirty="0" smtClean="0"/>
              <a:t> Chen</a:t>
            </a:r>
          </a:p>
          <a:p>
            <a:r>
              <a:rPr lang="en-US" dirty="0" err="1" smtClean="0"/>
              <a:t>Verilog</a:t>
            </a:r>
            <a:r>
              <a:rPr lang="en-US" dirty="0" smtClean="0"/>
              <a:t> : by Pat Meredith and Mike </a:t>
            </a:r>
            <a:r>
              <a:rPr lang="en-US" dirty="0" err="1" smtClean="0"/>
              <a:t>Katelman</a:t>
            </a:r>
            <a:endParaRPr lang="en-US" dirty="0" smtClean="0"/>
          </a:p>
          <a:p>
            <a:r>
              <a:rPr lang="en-US" dirty="0" smtClean="0"/>
              <a:t>C : by Chucky Ellison</a:t>
            </a:r>
          </a:p>
          <a:p>
            <a:pPr>
              <a:buNone/>
            </a:pPr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 Configuration of 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0800"/>
            <a:ext cx="9144000" cy="265161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638800" y="5638800"/>
            <a:ext cx="2590800" cy="1069848"/>
          </a:xfrm>
          <a:prstGeom prst="wedgeRoundRectCallout">
            <a:avLst>
              <a:gd name="adj1" fmla="val -57695"/>
              <a:gd name="adj2" fmla="val -1024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75 Cells!</a:t>
            </a:r>
            <a:endParaRPr lang="en-US" sz="48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19800" y="1444752"/>
            <a:ext cx="2590800" cy="1069848"/>
          </a:xfrm>
          <a:prstGeom prst="wedgeRoundRectCallout">
            <a:avLst>
              <a:gd name="adj1" fmla="val -122608"/>
              <a:gd name="adj2" fmla="val 695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Heap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for the C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number of rules:       </a:t>
            </a:r>
            <a:r>
              <a:rPr lang="en-US" b="1" dirty="0" smtClean="0"/>
              <a:t>~1200</a:t>
            </a:r>
          </a:p>
          <a:p>
            <a:endParaRPr lang="en-US" dirty="0" smtClean="0"/>
          </a:p>
          <a:p>
            <a:r>
              <a:rPr lang="en-US" dirty="0" smtClean="0"/>
              <a:t>Has been tested on thousands of C programs (several benchmarks, including the </a:t>
            </a:r>
            <a:r>
              <a:rPr lang="en-US" dirty="0" err="1" smtClean="0"/>
              <a:t>gcc</a:t>
            </a:r>
            <a:r>
              <a:rPr lang="en-US" dirty="0" smtClean="0"/>
              <a:t> torture test, code from the obfuscated C competition, etc.)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assed </a:t>
            </a:r>
            <a:r>
              <a:rPr lang="en-US" b="1" dirty="0" smtClean="0"/>
              <a:t>99.2%</a:t>
            </a:r>
            <a:r>
              <a:rPr lang="en-US" dirty="0" smtClean="0"/>
              <a:t> so far!</a:t>
            </a:r>
          </a:p>
          <a:p>
            <a:pPr lvl="1"/>
            <a:r>
              <a:rPr lang="en-US" dirty="0" smtClean="0"/>
              <a:t>GCC 4.1.2 passes 99%, ICC 99.4%, Clang 98.3 (no opt.)</a:t>
            </a:r>
          </a:p>
          <a:p>
            <a:r>
              <a:rPr lang="en-US" i="1" dirty="0" smtClean="0"/>
              <a:t>The most complete formal C semantics</a:t>
            </a:r>
          </a:p>
          <a:p>
            <a:r>
              <a:rPr lang="en-US" dirty="0" smtClean="0"/>
              <a:t>Took more than 18 months to define …</a:t>
            </a:r>
          </a:p>
          <a:p>
            <a:pPr lvl="1"/>
            <a:r>
              <a:rPr lang="en-US" dirty="0" smtClean="0"/>
              <a:t>Wouldn’t it be uneconomical to redefine it in each tool?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5105399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Verification</a:t>
            </a:r>
            <a:br>
              <a:rPr lang="en-US" dirty="0" smtClean="0"/>
            </a:br>
            <a:r>
              <a:rPr lang="en-US" dirty="0" smtClean="0"/>
              <a:t>=</a:t>
            </a:r>
            <a:br>
              <a:rPr lang="en-US" dirty="0" smtClean="0"/>
            </a:br>
            <a:r>
              <a:rPr lang="en-US" dirty="0" smtClean="0"/>
              <a:t>Rewriting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(language semantics)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[FOL]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(configuration reasoning)</a:t>
            </a:r>
            <a:br>
              <a:rPr lang="en-US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 smtClean="0"/>
              <a:t>+</a:t>
            </a:r>
            <a:br>
              <a:rPr lang="en-US" dirty="0" smtClean="0"/>
            </a:br>
            <a:r>
              <a:rPr lang="en-US" dirty="0" smtClean="0"/>
              <a:t>Proof Rules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(behavior reasoning)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logic for reasoning about configurations</a:t>
            </a:r>
          </a:p>
          <a:p>
            <a:r>
              <a:rPr lang="en-US" dirty="0" smtClean="0"/>
              <a:t>Formulae</a:t>
            </a:r>
          </a:p>
          <a:p>
            <a:pPr lvl="1"/>
            <a:r>
              <a:rPr lang="en-US" dirty="0" smtClean="0"/>
              <a:t>[FOL] </a:t>
            </a:r>
            <a:r>
              <a:rPr lang="en-US" dirty="0" smtClean="0"/>
              <a:t>over configurations, called </a:t>
            </a:r>
            <a:r>
              <a:rPr lang="en-US" dirty="0" smtClean="0">
                <a:solidFill>
                  <a:srgbClr val="FF0000"/>
                </a:solidFill>
              </a:rPr>
              <a:t>patterns</a:t>
            </a:r>
          </a:p>
          <a:p>
            <a:pPr lvl="1"/>
            <a:r>
              <a:rPr lang="en-US" dirty="0" smtClean="0"/>
              <a:t>Configurations are allowed to contain variables</a:t>
            </a:r>
          </a:p>
          <a:p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Ground configurations</a:t>
            </a:r>
          </a:p>
          <a:p>
            <a:r>
              <a:rPr lang="en-US" dirty="0" smtClean="0"/>
              <a:t>Satisfaction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Matching</a:t>
            </a:r>
            <a:r>
              <a:rPr lang="en-US" dirty="0" smtClean="0"/>
              <a:t> for configurations, plus </a:t>
            </a:r>
            <a:r>
              <a:rPr lang="en-US" dirty="0" smtClean="0"/>
              <a:t>[FOL] </a:t>
            </a:r>
            <a:r>
              <a:rPr lang="en-US" dirty="0" smtClean="0"/>
              <a:t>for the 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x points to sequence </a:t>
            </a:r>
            <a:r>
              <a:rPr lang="en-US" i="1" dirty="0" smtClean="0"/>
              <a:t>A</a:t>
            </a:r>
            <a:r>
              <a:rPr lang="en-US" dirty="0"/>
              <a:t> </a:t>
            </a:r>
            <a:r>
              <a:rPr lang="en-US" dirty="0" smtClean="0"/>
              <a:t>with |</a:t>
            </a:r>
            <a:r>
              <a:rPr lang="en-US" i="1" dirty="0" smtClean="0"/>
              <a:t>A</a:t>
            </a:r>
            <a:r>
              <a:rPr lang="en-US" dirty="0" smtClean="0"/>
              <a:t>|&gt;1, and the reversed sequence rev(</a:t>
            </a:r>
            <a:r>
              <a:rPr lang="en-US" i="1" dirty="0" smtClean="0"/>
              <a:t>A</a:t>
            </a:r>
            <a:r>
              <a:rPr lang="en-US" dirty="0" smtClean="0"/>
              <a:t>) has been output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6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untrusted()</a:t>
            </a:r>
            <a:r>
              <a:rPr lang="en-US" dirty="0" smtClean="0"/>
              <a:t>can only be called from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trusted()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66889"/>
            <a:ext cx="7239000" cy="1500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791075"/>
            <a:ext cx="6069330" cy="168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3200400"/>
            <a:ext cx="1781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ym typeface="Symbol"/>
              </a:rPr>
              <a:t></a:t>
            </a:r>
            <a:r>
              <a:rPr lang="en-US" sz="3600" i="1" dirty="0" smtClean="0"/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concreteness, assume configurations having the following syntax: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(matching logic works with any configurations)</a:t>
            </a:r>
          </a:p>
          <a:p>
            <a:endParaRPr lang="en-US" sz="1400" dirty="0" smtClean="0"/>
          </a:p>
          <a:p>
            <a:r>
              <a:rPr lang="en-US" dirty="0" smtClean="0"/>
              <a:t>Examples of concrete (ground) configurations: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962275"/>
            <a:ext cx="6229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9067800" cy="85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1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State-of-the-Art</a:t>
            </a:r>
            <a:br>
              <a:rPr lang="en-US" dirty="0" smtClean="0"/>
            </a:br>
            <a:r>
              <a:rPr lang="en-US" dirty="0" smtClean="0"/>
              <a:t>in Program Analysis and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Consider some programming language, L</a:t>
            </a:r>
          </a:p>
          <a:p>
            <a:r>
              <a:rPr lang="en-US" dirty="0" smtClean="0"/>
              <a:t>Formal semantics of L</a:t>
            </a:r>
          </a:p>
          <a:p>
            <a:pPr lvl="1"/>
            <a:r>
              <a:rPr lang="en-US" dirty="0" smtClean="0"/>
              <a:t>Typically skipped: considered expensive and useless</a:t>
            </a:r>
          </a:p>
          <a:p>
            <a:r>
              <a:rPr lang="en-US" dirty="0" smtClean="0"/>
              <a:t>Model checkers for L</a:t>
            </a:r>
          </a:p>
          <a:p>
            <a:pPr lvl="1"/>
            <a:r>
              <a:rPr lang="en-US" dirty="0" smtClean="0"/>
              <a:t>Based on some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Program verifiers for L</a:t>
            </a:r>
          </a:p>
          <a:p>
            <a:pPr lvl="1"/>
            <a:r>
              <a:rPr lang="en-US" dirty="0" smtClean="0"/>
              <a:t>Based on some 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Runtime verifiers for L</a:t>
            </a:r>
          </a:p>
          <a:p>
            <a:pPr lvl="1"/>
            <a:r>
              <a:rPr lang="en-US" dirty="0" smtClean="0"/>
              <a:t>Based on yet another </a:t>
            </a:r>
            <a:r>
              <a:rPr lang="en-US" dirty="0" err="1" smtClean="0"/>
              <a:t>adhoc</a:t>
            </a:r>
            <a:r>
              <a:rPr lang="en-US" dirty="0" smtClean="0"/>
              <a:t> encodings/models of L</a:t>
            </a:r>
          </a:p>
          <a:p>
            <a:r>
              <a:rPr lang="en-US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Concrete configurations are already patterns, but very simple ones, ground</a:t>
            </a:r>
          </a:p>
          <a:p>
            <a:r>
              <a:rPr lang="en-US" dirty="0" smtClean="0"/>
              <a:t>Example of more complex pattern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Thus, patterns generalize both terms and </a:t>
            </a:r>
            <a:r>
              <a:rPr lang="en-US" dirty="0" smtClean="0"/>
              <a:t>[FOL]</a:t>
            </a:r>
            <a:endParaRPr lang="en-US" dirty="0" smtClean="0"/>
          </a:p>
          <a:p>
            <a:r>
              <a:rPr lang="en-US" dirty="0" smtClean="0"/>
              <a:t>Models: concrete configurations + valuations</a:t>
            </a:r>
          </a:p>
          <a:p>
            <a:r>
              <a:rPr lang="en-US" dirty="0" smtClean="0"/>
              <a:t>Satisfaction: matching for patterns, </a:t>
            </a:r>
            <a:r>
              <a:rPr lang="en-US" dirty="0" smtClean="0"/>
              <a:t>[FOL] </a:t>
            </a:r>
            <a:r>
              <a:rPr lang="en-US" dirty="0" smtClean="0"/>
              <a:t>for rest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8686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09600" y="4343400"/>
            <a:ext cx="541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1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now prove (using FOL reasoning) properties about configurations, such 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9144000" cy="163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vs. Separation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achieves separation through matching at the structural (term) level, not through special logical connectives (*)</a:t>
            </a:r>
          </a:p>
          <a:p>
            <a:r>
              <a:rPr lang="en-US" dirty="0" smtClean="0"/>
              <a:t>Matching logic realizes separation at all levels of the configuration, not only in the heap</a:t>
            </a:r>
          </a:p>
          <a:p>
            <a:pPr lvl="1"/>
            <a:r>
              <a:rPr lang="en-US" dirty="0" smtClean="0"/>
              <a:t>the heap was only 1 out of the 75 cells in C’s def.</a:t>
            </a:r>
          </a:p>
          <a:p>
            <a:r>
              <a:rPr lang="en-US" dirty="0" smtClean="0"/>
              <a:t>Matching logic can stay within FOL, while separation logic needs to extend FOL</a:t>
            </a:r>
          </a:p>
          <a:p>
            <a:pPr lvl="1"/>
            <a:r>
              <a:rPr lang="en-US" dirty="0" smtClean="0"/>
              <a:t>Thus, we can use the existing SMT </a:t>
            </a:r>
            <a:r>
              <a:rPr lang="en-US" dirty="0" err="1" smtClean="0"/>
              <a:t>provers</a:t>
            </a:r>
            <a:r>
              <a:rPr lang="en-US" dirty="0" smtClean="0"/>
              <a:t>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Logic as a Program 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Hoare style - </a:t>
            </a:r>
            <a:r>
              <a:rPr lang="en-US" dirty="0" smtClean="0">
                <a:solidFill>
                  <a:srgbClr val="FF0000"/>
                </a:solidFill>
              </a:rPr>
              <a:t>not recommended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One has to redefine the PL semantics – </a:t>
            </a:r>
            <a:r>
              <a:rPr lang="en-US" dirty="0" smtClean="0">
                <a:solidFill>
                  <a:srgbClr val="FF0000"/>
                </a:solidFill>
              </a:rPr>
              <a:t>impractical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Rewriting (or K) style – </a:t>
            </a:r>
            <a:r>
              <a:rPr lang="en-US" dirty="0" smtClean="0">
                <a:solidFill>
                  <a:srgbClr val="00B050"/>
                </a:solidFill>
              </a:rPr>
              <a:t>recommended</a:t>
            </a: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/>
              <a:t>One can reuse existing K semantics – </a:t>
            </a:r>
            <a:r>
              <a:rPr lang="en-US" dirty="0" smtClean="0">
                <a:solidFill>
                  <a:srgbClr val="00B050"/>
                </a:solidFill>
              </a:rPr>
              <a:t>very good</a:t>
            </a:r>
          </a:p>
          <a:p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2447925"/>
            <a:ext cx="42005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172075"/>
            <a:ext cx="3990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Swapping Values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057400"/>
            <a:ext cx="31051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swap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sp>
        <p:nvSpPr>
          <p:cNvPr id="6" name="Left Brace 5"/>
          <p:cNvSpPr/>
          <p:nvPr/>
        </p:nvSpPr>
        <p:spPr>
          <a:xfrm>
            <a:off x="304800" y="2362200"/>
            <a:ext cx="381000" cy="13716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014" y="278674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4363" y="4114800"/>
            <a:ext cx="8453437" cy="2667000"/>
            <a:chOff x="614363" y="4114800"/>
            <a:chExt cx="8453437" cy="2667000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" y="4124314"/>
              <a:ext cx="3805237" cy="2657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17125" y="5879275"/>
              <a:ext cx="1128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Courier New" pitchFamily="49" charset="0"/>
                  <a:cs typeface="Courier New" pitchFamily="49" charset="0"/>
                  <a:sym typeface="Symbol"/>
                </a:rPr>
                <a:t>if</a:t>
              </a:r>
              <a:r>
                <a:rPr lang="en-US" dirty="0" smtClean="0">
                  <a:sym typeface="Symbol"/>
                </a:rPr>
                <a:t>    </a:t>
              </a:r>
              <a:r>
                <a:rPr lang="en-US" dirty="0" smtClean="0"/>
                <a:t>x = y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34000" y="4114800"/>
              <a:ext cx="3733800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x|-&gt;(a=&gt;b),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  y|-&gt;(b=&gt;a)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…&lt;/heap&gt;</a:t>
              </a: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endParaRPr lang="en-US" sz="1600" b="1" dirty="0" smtClean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rule &lt;k&gt; $ =&gt; return; …&lt;/k&gt;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   &lt;heap&gt;… x|-&gt; a …&lt;/heap&gt;</a:t>
              </a:r>
            </a:p>
            <a:p>
              <a:r>
                <a:rPr lang="en-US" sz="1600" b="1" dirty="0" smtClean="0">
                  <a:latin typeface="Courier New" pitchFamily="49" charset="0"/>
                  <a:cs typeface="Courier New" pitchFamily="49" charset="0"/>
                </a:rPr>
                <a:t>  if x = y</a:t>
              </a:r>
              <a:endParaRPr lang="en-US" sz="16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Reversing a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41910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K semantics of the reverse function?</a:t>
            </a:r>
          </a:p>
          <a:p>
            <a:r>
              <a:rPr lang="en-US" sz="2800" dirty="0" smtClean="0"/>
              <a:t>Let $ be its body</a:t>
            </a:r>
            <a:endParaRPr lang="en-US" sz="28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524000"/>
            <a:ext cx="4257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304800" y="1828800"/>
            <a:ext cx="381000" cy="2286000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0758" y="27103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$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24001" y="4365172"/>
            <a:ext cx="7162799" cy="2300959"/>
            <a:chOff x="1524001" y="4365172"/>
            <a:chExt cx="7162799" cy="2300959"/>
          </a:xfrm>
        </p:grpSpPr>
        <p:sp>
          <p:nvSpPr>
            <p:cNvPr id="6" name="Rectangle 5"/>
            <p:cNvSpPr/>
            <p:nvPr/>
          </p:nvSpPr>
          <p:spPr>
            <a:xfrm>
              <a:off x="1600200" y="6019800"/>
              <a:ext cx="7086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rule &lt;k&gt; $ =&gt; return p; &lt;/k&gt;</a:t>
              </a:r>
            </a:p>
            <a:p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     &lt;heap&gt;…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x,A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) =&gt; list(</a:t>
              </a:r>
              <a:r>
                <a:rPr lang="en-US" b="1" dirty="0" err="1" smtClean="0">
                  <a:latin typeface="Courier New" pitchFamily="49" charset="0"/>
                  <a:cs typeface="Courier New" pitchFamily="49" charset="0"/>
                </a:rPr>
                <a:t>p,rev</a:t>
              </a:r>
              <a:r>
                <a:rPr lang="en-US" b="1" dirty="0" smtClean="0">
                  <a:latin typeface="Courier New" pitchFamily="49" charset="0"/>
                  <a:cs typeface="Courier New" pitchFamily="49" charset="0"/>
                </a:rPr>
                <a:t>(A)) …&lt;/heap&gt;</a:t>
              </a:r>
              <a:endParaRPr lang="en-US" b="1" dirty="0">
                <a:latin typeface="Courier New" pitchFamily="49" charset="0"/>
                <a:cs typeface="Courier New" pitchFamily="49" charset="0"/>
              </a:endParaRPr>
            </a:p>
          </p:txBody>
        </p:sp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1" y="4365172"/>
              <a:ext cx="4114799" cy="1349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 have two rewrite relations on configurations</a:t>
            </a:r>
          </a:p>
          <a:p>
            <a:pPr lvl="1">
              <a:buNone/>
            </a:pPr>
            <a:r>
              <a:rPr lang="en-US" sz="3600" b="1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the language K semantics;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safe</a:t>
            </a:r>
          </a:p>
          <a:p>
            <a:pPr lvl="1">
              <a:buNone/>
            </a:pPr>
            <a:r>
              <a:rPr lang="en-US" sz="3600" dirty="0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 given by specifications;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unsafe</a:t>
            </a:r>
            <a:r>
              <a:rPr lang="en-US" dirty="0" smtClean="0">
                <a:sym typeface="Symbol"/>
              </a:rPr>
              <a:t>, has to be proved</a:t>
            </a:r>
          </a:p>
          <a:p>
            <a:r>
              <a:rPr lang="en-US" dirty="0" smtClean="0"/>
              <a:t>Idea (simplified for deterministic languages):</a:t>
            </a:r>
          </a:p>
          <a:p>
            <a:pPr lvl="1"/>
            <a:r>
              <a:rPr lang="en-US" dirty="0" smtClean="0">
                <a:sym typeface="Symbol"/>
              </a:rPr>
              <a:t>Pick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>
                <a:sym typeface="Symbol"/>
              </a:rPr>
              <a:t>. Show that always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( 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)* right </a:t>
            </a:r>
            <a:r>
              <a:rPr lang="en-US" dirty="0" smtClean="0">
                <a:sym typeface="Symbol"/>
              </a:rPr>
              <a:t>modulo matching logic reasoning (between rewrite steps)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Theorem (soundness):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left  right</a:t>
            </a:r>
            <a:r>
              <a:rPr lang="en-US" dirty="0" smtClean="0"/>
              <a:t> and “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left</a:t>
            </a:r>
            <a:r>
              <a:rPr lang="en-US" dirty="0" smtClean="0"/>
              <a:t>” such that 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/>
              <a:t> has a normal form for </a:t>
            </a:r>
            <a:r>
              <a:rPr lang="en-US" dirty="0" smtClean="0">
                <a:solidFill>
                  <a:srgbClr val="00B050"/>
                </a:solidFill>
                <a:sym typeface="Symbol"/>
              </a:rPr>
              <a:t></a:t>
            </a:r>
            <a:r>
              <a:rPr lang="en-US" dirty="0" smtClean="0"/>
              <a:t>, then “</a:t>
            </a:r>
            <a:r>
              <a:rPr lang="en-US" dirty="0" err="1" smtClean="0">
                <a:solidFill>
                  <a:srgbClr val="00B050"/>
                </a:solidFill>
              </a:rPr>
              <a:t>nf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config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i="1" dirty="0" smtClean="0"/>
              <a:t>matches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right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Formally:</a:t>
            </a:r>
            <a:br>
              <a:rPr lang="en-US" dirty="0" smtClean="0"/>
            </a:br>
            <a:r>
              <a:rPr lang="en-US" dirty="0" smtClean="0"/>
              <a:t>Matching Logic Rewriting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Matching logic rewrite rules are rewrite rules over matching logic formulae:</a:t>
            </a:r>
          </a:p>
          <a:p>
            <a:r>
              <a:rPr lang="en-US" dirty="0" smtClean="0"/>
              <a:t>Since patterns generalize terms, matching logic rewriting captures term rewriting</a:t>
            </a:r>
          </a:p>
          <a:p>
            <a:r>
              <a:rPr lang="en-US" dirty="0" smtClean="0"/>
              <a:t>Moreover, deals naturally with side conditions: rewrite rules of the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re captured as matching logic rules of the form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3600"/>
            <a:ext cx="1809750" cy="6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4838700"/>
            <a:ext cx="19431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19800"/>
            <a:ext cx="227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2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operational nature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365757"/>
            <a:ext cx="8991600" cy="441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7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 of deductive nature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514600"/>
            <a:ext cx="867727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2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What should the following program evaluate to?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According to the C “standard”, it is </a:t>
            </a:r>
            <a:r>
              <a:rPr lang="en-US" b="1" dirty="0" smtClean="0">
                <a:solidFill>
                  <a:srgbClr val="FF0000"/>
                </a:solidFill>
              </a:rPr>
              <a:t>undefined</a:t>
            </a:r>
          </a:p>
          <a:p>
            <a:r>
              <a:rPr lang="en-US" dirty="0" smtClean="0"/>
              <a:t>GCC4, MSVC: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GCC3, ICC, Clang: it returns </a:t>
            </a: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April 2011, both </a:t>
            </a:r>
            <a:r>
              <a:rPr lang="en-US" dirty="0" err="1" smtClean="0"/>
              <a:t>Frama</a:t>
            </a:r>
            <a:r>
              <a:rPr lang="en-US" dirty="0" smtClean="0"/>
              <a:t>-C (with its Jessie verification plugin) and Havoc "prove" it returns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Rectangle 3"/>
          <p:cNvSpPr/>
          <p:nvPr/>
        </p:nvSpPr>
        <p:spPr>
          <a:xfrm>
            <a:off x="2438400" y="2362200"/>
            <a:ext cx="548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main(void) {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x = 0;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return (x = 1) + (x = 2);</a:t>
            </a:r>
            <a:br>
              <a:rPr lang="en-US" sz="24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Formally: Proof System IV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proof rule of matching logic rewriting</a:t>
            </a:r>
            <a:endParaRPr lang="en-US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3886200"/>
            <a:ext cx="650557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2762250"/>
            <a:ext cx="23622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4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Matching logic generalizes both operational semantics and axiomatic semantics</a:t>
            </a:r>
          </a:p>
          <a:p>
            <a:pPr lvl="1"/>
            <a:r>
              <a:rPr lang="en-US" dirty="0" smtClean="0"/>
              <a:t>Operational semantics by means of capturing term rewriting as discussed above</a:t>
            </a:r>
          </a:p>
          <a:p>
            <a:pPr lvl="1"/>
            <a:r>
              <a:rPr lang="en-US" dirty="0" smtClean="0"/>
              <a:t>Axiomatic semantics by noticing that Hoare triples are particular pattern rewrites:</a:t>
            </a:r>
            <a:endParaRPr lang="en-US" sz="1400" dirty="0"/>
          </a:p>
          <a:p>
            <a:pPr marL="457200" lvl="1" indent="0">
              <a:buNone/>
            </a:pPr>
            <a:r>
              <a:rPr lang="en-US" dirty="0" smtClean="0"/>
              <a:t>                                             </a:t>
            </a:r>
            <a:r>
              <a:rPr lang="en-US" sz="4800" dirty="0" smtClean="0"/>
              <a:t>=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060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5781675"/>
            <a:ext cx="72580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5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r>
              <a:rPr lang="en-US" dirty="0" smtClean="0"/>
              <a:t>Any operational behavior can also be derived using matching logic reasoning</a:t>
            </a:r>
          </a:p>
          <a:p>
            <a:r>
              <a:rPr lang="en-US" dirty="0" smtClean="0"/>
              <a:t>For any Hoare triple                       derived with axiomatic semantics, the corresponding matching logic rule                                      can be derived with the matching logic proof system</a:t>
            </a:r>
          </a:p>
          <a:p>
            <a:r>
              <a:rPr lang="en-US" dirty="0" smtClean="0"/>
              <a:t>Partial correctness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714750"/>
            <a:ext cx="3143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771775"/>
            <a:ext cx="14859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57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MatchC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Matching Logic Verifier for (a fragment of) </a:t>
            </a:r>
            <a:r>
              <a:rPr lang="en-US" dirty="0" smtClean="0"/>
              <a:t>C</a:t>
            </a:r>
          </a:p>
          <a:p>
            <a:r>
              <a:rPr lang="en-US" dirty="0" smtClean="0"/>
              <a:t>Uses the K semantics of the C fragment </a:t>
            </a:r>
            <a:r>
              <a:rPr lang="en-US" i="1" dirty="0" smtClean="0">
                <a:solidFill>
                  <a:srgbClr val="FF0000"/>
                </a:solidFill>
              </a:rPr>
              <a:t>unchanged</a:t>
            </a:r>
          </a:p>
          <a:p>
            <a:r>
              <a:rPr lang="en-US" dirty="0" smtClean="0"/>
              <a:t>Has verified a series of challenging programs</a:t>
            </a:r>
          </a:p>
          <a:p>
            <a:pPr lvl="1"/>
            <a:r>
              <a:rPr lang="en-US" dirty="0" err="1" smtClean="0"/>
              <a:t>Undefiness</a:t>
            </a:r>
            <a:r>
              <a:rPr lang="en-US" dirty="0" smtClean="0"/>
              <a:t>, typical Hoare-like programs, heap programs (lists, trees, stacks, queues, graphs), </a:t>
            </a:r>
            <a:r>
              <a:rPr lang="en-US" dirty="0" err="1" smtClean="0"/>
              <a:t>sortings</a:t>
            </a:r>
            <a:r>
              <a:rPr lang="en-US" dirty="0" smtClean="0"/>
              <a:t>, AVL trees, </a:t>
            </a:r>
            <a:r>
              <a:rPr lang="en-US" dirty="0" err="1" smtClean="0"/>
              <a:t>Schorr</a:t>
            </a:r>
            <a:r>
              <a:rPr lang="en-US" dirty="0" smtClean="0"/>
              <a:t>-Waite graph marking</a:t>
            </a:r>
          </a:p>
          <a:p>
            <a:r>
              <a:rPr lang="en-US" dirty="0" smtClean="0"/>
              <a:t>Andrei </a:t>
            </a:r>
            <a:r>
              <a:rPr lang="en-US" dirty="0" err="1" smtClean="0"/>
              <a:t>Stefanescu</a:t>
            </a:r>
            <a:r>
              <a:rPr lang="en-US" dirty="0" smtClean="0"/>
              <a:t> will give a demo next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030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(semantics) and Matching Logic (verification)</a:t>
            </a:r>
          </a:p>
          <a:p>
            <a:r>
              <a:rPr lang="en-US" dirty="0" smtClean="0"/>
              <a:t>Formal semantics is useful and practical!</a:t>
            </a:r>
          </a:p>
          <a:p>
            <a:r>
              <a:rPr lang="en-US" dirty="0" smtClean="0"/>
              <a:t>One can use an executable semantics of a language </a:t>
            </a:r>
            <a:r>
              <a:rPr lang="en-US" i="1" dirty="0" smtClean="0"/>
              <a:t>as is </a:t>
            </a:r>
            <a:r>
              <a:rPr lang="en-US" dirty="0" smtClean="0"/>
              <a:t>also for program verification</a:t>
            </a:r>
          </a:p>
          <a:p>
            <a:pPr lvl="1"/>
            <a:r>
              <a:rPr lang="en-US" dirty="0" smtClean="0"/>
              <a:t>As opposed to redefining it as a Hoare logic</a:t>
            </a:r>
          </a:p>
          <a:p>
            <a:r>
              <a:rPr lang="en-US" dirty="0" smtClean="0"/>
              <a:t>Giving a formal semantics is not necessarily painful, it can be fun if one uses the right tools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Formal Semantics Manifesto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Programming languages must have formal semantics</a:t>
            </a:r>
            <a:r>
              <a:rPr lang="en-US" sz="4000" b="1" dirty="0" smtClean="0">
                <a:solidFill>
                  <a:srgbClr val="FF0000"/>
                </a:solidFill>
              </a:rPr>
              <a:t>!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(period)</a:t>
            </a:r>
          </a:p>
          <a:p>
            <a:pPr lvl="1"/>
            <a:r>
              <a:rPr lang="en-US" dirty="0" smtClean="0"/>
              <a:t>And analysis/verification tools should build on them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Informal manuals are not sufficient</a:t>
            </a:r>
          </a:p>
          <a:p>
            <a:pPr lvl="1"/>
            <a:r>
              <a:rPr lang="en-US" dirty="0" smtClean="0"/>
              <a:t>Manuals typically have a formal syntax of the language (in an appendix)</a:t>
            </a:r>
          </a:p>
          <a:p>
            <a:pPr lvl="1"/>
            <a:r>
              <a:rPr lang="en-US" dirty="0" smtClean="0"/>
              <a:t>Why not a formal semantics appendix as well?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and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We are facing a semantic chaos</a:t>
            </a:r>
          </a:p>
          <a:p>
            <a:pPr lvl="1"/>
            <a:r>
              <a:rPr lang="en-US" dirty="0" smtClean="0"/>
              <a:t>Operational, </a:t>
            </a:r>
            <a:r>
              <a:rPr lang="en-US" dirty="0" err="1" smtClean="0"/>
              <a:t>denotational</a:t>
            </a:r>
            <a:r>
              <a:rPr lang="en-US" dirty="0" smtClean="0"/>
              <a:t>, axiomatic, etc.</a:t>
            </a:r>
          </a:p>
          <a:p>
            <a:pPr lvl="1"/>
            <a:r>
              <a:rPr lang="en-US" dirty="0" smtClean="0"/>
              <a:t>Problematic when dealing with large languages</a:t>
            </a:r>
          </a:p>
          <a:p>
            <a:r>
              <a:rPr lang="en-US" dirty="0" smtClean="0"/>
              <a:t>Why so many semantic styles?</a:t>
            </a:r>
          </a:p>
          <a:p>
            <a:pPr lvl="1"/>
            <a:r>
              <a:rPr lang="en-US" dirty="0" smtClean="0"/>
              <a:t>Since none of them is ideal, they have limitations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 want a powerful, unified foundation for programming language semantics and verification</a:t>
            </a:r>
          </a:p>
          <a:p>
            <a:pPr lvl="1"/>
            <a:r>
              <a:rPr lang="en-US" dirty="0" smtClean="0"/>
              <a:t>One semantics to serve all the purposes!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Minimal Requirements for an Ideal Language Semantic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expressive</a:t>
            </a:r>
          </a:p>
          <a:p>
            <a:pPr lvl="1"/>
            <a:r>
              <a:rPr lang="en-US" dirty="0" smtClean="0"/>
              <a:t>Substitution or environment-based definitions, abrupt control changes (</a:t>
            </a:r>
            <a:r>
              <a:rPr lang="en-US" dirty="0" err="1" smtClean="0"/>
              <a:t>callcc</a:t>
            </a:r>
            <a:r>
              <a:rPr lang="en-US" dirty="0" smtClean="0"/>
              <a:t>), concurrency, etc.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executable</a:t>
            </a:r>
          </a:p>
          <a:p>
            <a:pPr lvl="1"/>
            <a:r>
              <a:rPr lang="en-US" dirty="0" smtClean="0"/>
              <a:t>So we can test it and use it in tools (</a:t>
            </a:r>
            <a:r>
              <a:rPr lang="en-US" dirty="0" err="1" smtClean="0"/>
              <a:t>symb</a:t>
            </a:r>
            <a:r>
              <a:rPr lang="en-US" dirty="0" smtClean="0"/>
              <a:t>. exec.)</a:t>
            </a:r>
          </a:p>
          <a:p>
            <a:r>
              <a:rPr lang="en-US" dirty="0" smtClean="0"/>
              <a:t>Should be </a:t>
            </a:r>
            <a:r>
              <a:rPr lang="en-US" dirty="0" smtClean="0">
                <a:solidFill>
                  <a:srgbClr val="FF0000"/>
                </a:solidFill>
              </a:rPr>
              <a:t>modular/compositional </a:t>
            </a:r>
            <a:r>
              <a:rPr lang="en-US" dirty="0" smtClean="0"/>
              <a:t>(thus scale)</a:t>
            </a:r>
          </a:p>
          <a:p>
            <a:pPr lvl="1"/>
            <a:r>
              <a:rPr lang="en-US" dirty="0" smtClean="0"/>
              <a:t>So each feature is defined once and for all</a:t>
            </a:r>
          </a:p>
          <a:p>
            <a:r>
              <a:rPr lang="en-US" dirty="0" smtClean="0"/>
              <a:t>Should serve as a </a:t>
            </a:r>
            <a:r>
              <a:rPr lang="en-US" dirty="0" smtClean="0">
                <a:solidFill>
                  <a:srgbClr val="FF0000"/>
                </a:solidFill>
              </a:rPr>
              <a:t>program logic</a:t>
            </a:r>
          </a:p>
          <a:p>
            <a:pPr lvl="1"/>
            <a:r>
              <a:rPr lang="en-US" dirty="0" smtClean="0"/>
              <a:t>So we can also prove programs correct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-Structural Operational Semantics-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534400" cy="46482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0070C0"/>
                </a:solidFill>
              </a:rPr>
              <a:t>Executable</a:t>
            </a:r>
            <a:r>
              <a:rPr lang="en-US" sz="3200" dirty="0" smtClean="0"/>
              <a:t> … in principle</a:t>
            </a:r>
          </a:p>
          <a:p>
            <a:pPr marL="742950" lvl="2" indent="-342900"/>
            <a:r>
              <a:rPr lang="en-US" sz="2800" dirty="0" err="1"/>
              <a:t>Norish’s</a:t>
            </a:r>
            <a:r>
              <a:rPr lang="en-US" sz="2800" dirty="0"/>
              <a:t> C semantics is not </a:t>
            </a:r>
            <a:r>
              <a:rPr lang="en-US" sz="2800" dirty="0" smtClean="0"/>
              <a:t>executable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dirty="0" smtClean="0"/>
              <a:t>Not very modular/compositional (except </a:t>
            </a:r>
            <a:r>
              <a:rPr lang="en-US" dirty="0" smtClean="0">
                <a:solidFill>
                  <a:srgbClr val="0070C0"/>
                </a:solidFill>
              </a:rPr>
              <a:t>MSOS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Not appropriate for verification</a:t>
            </a:r>
          </a:p>
          <a:p>
            <a:r>
              <a:rPr lang="en-US" dirty="0" smtClean="0"/>
              <a:t>Only interleaving semantics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Semantic Approaches</a:t>
            </a:r>
            <a:br>
              <a:rPr lang="en-US" dirty="0" smtClean="0"/>
            </a:br>
            <a:r>
              <a:rPr lang="en-US" dirty="0" smtClean="0"/>
              <a:t>-Evaluation Contexts-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8486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Executable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Modular, deals better with control</a:t>
            </a:r>
          </a:p>
          <a:p>
            <a:r>
              <a:rPr lang="en-US" dirty="0" smtClean="0"/>
              <a:t>Very syntactic, rigid</a:t>
            </a:r>
          </a:p>
          <a:p>
            <a:pPr lvl="1"/>
            <a:r>
              <a:rPr lang="en-US" dirty="0" smtClean="0"/>
              <a:t>Enforces substitution-based definitions</a:t>
            </a:r>
          </a:p>
          <a:p>
            <a:pPr lvl="1"/>
            <a:r>
              <a:rPr lang="en-US" dirty="0" smtClean="0"/>
              <a:t>Unsuitable for environment-based definitions</a:t>
            </a:r>
          </a:p>
          <a:p>
            <a:r>
              <a:rPr lang="en-US" dirty="0" smtClean="0"/>
              <a:t>Not appropriate for verification</a:t>
            </a:r>
          </a:p>
          <a:p>
            <a:r>
              <a:rPr lang="en-US" dirty="0" smtClean="0"/>
              <a:t>Only interleaving semantics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1715</Words>
  <Application>Microsoft Office PowerPoint</Application>
  <PresentationFormat>On-screen Show (4:3)</PresentationFormat>
  <Paragraphs>273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K and Matching Logic</vt:lpstr>
      <vt:lpstr>Question</vt:lpstr>
      <vt:lpstr>Current State-of-the-Art in Program Analysis and Verification</vt:lpstr>
      <vt:lpstr>Example of C Program</vt:lpstr>
      <vt:lpstr>A Formal Semantics Manifesto</vt:lpstr>
      <vt:lpstr>Motivation and Goal</vt:lpstr>
      <vt:lpstr>Minimal Requirements for an Ideal Language Semantic Framework</vt:lpstr>
      <vt:lpstr>Current Semantic Approaches -Structural Operational Semantics-</vt:lpstr>
      <vt:lpstr>Current Semantic Approaches -Evaluation Contexts-</vt:lpstr>
      <vt:lpstr>Current Semantic Approaches -Denotational Semantics-</vt:lpstr>
      <vt:lpstr>Current Semantic Approaches -The Chemical Abstract Machine-</vt:lpstr>
      <vt:lpstr>Current Semantic Approaches  -Floyd-Hoare Logic-</vt:lpstr>
      <vt:lpstr>Towards a Better Semantic Approach</vt:lpstr>
      <vt:lpstr>Starting Point: Rewriting Logic</vt:lpstr>
      <vt:lpstr>Rewriting Logic Semantics Project</vt:lpstr>
      <vt:lpstr>The K Framework k-framework.org</vt:lpstr>
      <vt:lpstr>Complete K Definition of KernelC</vt:lpstr>
      <vt:lpstr>Complete K Definition of KernelC</vt:lpstr>
      <vt:lpstr>Complete K Definition of KernelC</vt:lpstr>
      <vt:lpstr>Complete K Definition of KernelC</vt:lpstr>
      <vt:lpstr>K Semantics are Useful</vt:lpstr>
      <vt:lpstr>Medium-Size K Definition</vt:lpstr>
      <vt:lpstr>K Scales</vt:lpstr>
      <vt:lpstr>The K Configuration of C</vt:lpstr>
      <vt:lpstr>Statistics for the C definition</vt:lpstr>
      <vt:lpstr>Matching Logic Verification = Rewriting (language semantics) + [FOL] (configuration reasoning) + Proof Rules (behavior reasoning)</vt:lpstr>
      <vt:lpstr>Matching Logic</vt:lpstr>
      <vt:lpstr>Examples of Patterns</vt:lpstr>
      <vt:lpstr>More Formally: Configurations</vt:lpstr>
      <vt:lpstr>More Formally: Patterns</vt:lpstr>
      <vt:lpstr>More Formally: Reasoning</vt:lpstr>
      <vt:lpstr>Matching Logic vs. Separation Logic</vt:lpstr>
      <vt:lpstr>Matching Logic as a Program Logic</vt:lpstr>
      <vt:lpstr>Example – Swapping Values</vt:lpstr>
      <vt:lpstr>Example – Reversing a list</vt:lpstr>
      <vt:lpstr>Partial Correctness</vt:lpstr>
      <vt:lpstr>More Formally: Matching Logic Rewriting</vt:lpstr>
      <vt:lpstr>More Formally: Proof System I</vt:lpstr>
      <vt:lpstr>More Formally: Proof System II</vt:lpstr>
      <vt:lpstr>More Formally: Proof System IV</vt:lpstr>
      <vt:lpstr>Fact</vt:lpstr>
      <vt:lpstr>Theorem</vt:lpstr>
      <vt:lpstr>MatchC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Matching Logic</dc:title>
  <dc:creator>Luta</dc:creator>
  <cp:lastModifiedBy>Grigore</cp:lastModifiedBy>
  <cp:revision>287</cp:revision>
  <dcterms:created xsi:type="dcterms:W3CDTF">2006-08-16T00:00:00Z</dcterms:created>
  <dcterms:modified xsi:type="dcterms:W3CDTF">2011-09-30T18:18:53Z</dcterms:modified>
  <cp:contentStatus/>
</cp:coreProperties>
</file>